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E834-91F9-4B16-BC24-805C0CAFA3FE}" type="datetimeFigureOut">
              <a:rPr lang="ko-KR" altLang="en-US"/>
              <a:pPr>
                <a:defRPr/>
              </a:pPr>
              <a:t>2013-09-08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EDB5E-5B1C-4D43-B594-395E0EF01C8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774825"/>
            <a:ext cx="4038600" cy="22367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4164013"/>
            <a:ext cx="4038600" cy="22367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F6D7-F5B7-4E72-9C05-37EC3E7BBE7B}" type="datetimeFigureOut">
              <a:rPr lang="ko-KR" altLang="en-US"/>
              <a:pPr>
                <a:defRPr/>
              </a:pPr>
              <a:t>2013-09-08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1109F-71A7-41D3-8582-1011A5BFE4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111A9D-7493-40C7-8F66-44865B88141D}" type="datetimeFigureOut">
              <a:rPr lang="ko-KR" altLang="en-US" smtClean="0"/>
              <a:pPr/>
              <a:t>2013-09-08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8B7D042-EF9E-4EA9-9A0E-BC022A3D2C1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 2. </a:t>
            </a:r>
            <a:r>
              <a:rPr lang="ko-KR" altLang="en-US" dirty="0" smtClean="0"/>
              <a:t>지구화학 분석학의 기초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b="1" dirty="0" smtClean="0"/>
              <a:t>2-1. </a:t>
            </a:r>
            <a:r>
              <a:rPr lang="ko-KR" altLang="en-US" b="1" dirty="0" smtClean="0"/>
              <a:t>화학 분석의 종류</a:t>
            </a:r>
            <a:endParaRPr lang="en-US" altLang="ko-KR" b="1" dirty="0" smtClean="0"/>
          </a:p>
          <a:p>
            <a:pPr lvl="1"/>
            <a:r>
              <a:rPr lang="ko-KR" altLang="en-US" u="sng" dirty="0" smtClean="0"/>
              <a:t>정성분석</a:t>
            </a:r>
            <a:r>
              <a:rPr lang="en-US" altLang="ko-KR" u="sng" dirty="0" smtClean="0"/>
              <a:t>(Qualitative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시료 내 성분을 검출하는 것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정량분석</a:t>
            </a:r>
            <a:r>
              <a:rPr lang="en-US" altLang="ko-KR" u="sng" dirty="0" smtClean="0"/>
              <a:t>(Quantitative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시료 내 성분 검출 뿐만 아니라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양까지도 정확히 측정하는 것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습식</a:t>
            </a:r>
            <a:r>
              <a:rPr lang="en-US" altLang="ko-KR" u="sng" dirty="0" smtClean="0"/>
              <a:t>/</a:t>
            </a:r>
            <a:r>
              <a:rPr lang="ko-KR" altLang="en-US" u="sng" dirty="0" smtClean="0"/>
              <a:t>건식 분석</a:t>
            </a:r>
            <a:r>
              <a:rPr lang="en-US" altLang="ko-KR" u="sng" dirty="0" smtClean="0"/>
              <a:t>(Wet/dry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용액의 사용여부에 따라 구분하여 지칭하는 분석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기기분석</a:t>
            </a:r>
            <a:r>
              <a:rPr lang="en-US" altLang="ko-KR" u="sng" dirty="0" smtClean="0"/>
              <a:t>(Instrumental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분석기기를 이용한 분석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파괴</a:t>
            </a:r>
            <a:r>
              <a:rPr lang="en-US" altLang="ko-KR" u="sng" dirty="0" smtClean="0"/>
              <a:t>/</a:t>
            </a:r>
            <a:r>
              <a:rPr lang="ko-KR" altLang="en-US" u="sng" dirty="0" err="1" smtClean="0"/>
              <a:t>비파괴분석</a:t>
            </a:r>
            <a:r>
              <a:rPr lang="en-US" altLang="ko-KR" u="sng" dirty="0" smtClean="0"/>
              <a:t>(Destructive/nondestructive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시료의 파괴 여부에 따라 구분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미량분석</a:t>
            </a:r>
            <a:r>
              <a:rPr lang="en-US" altLang="ko-KR" u="sng" dirty="0" smtClean="0"/>
              <a:t>(Trace analysis)</a:t>
            </a:r>
            <a:r>
              <a:rPr lang="en-US" altLang="ko-KR" dirty="0" smtClean="0"/>
              <a:t>;  </a:t>
            </a:r>
            <a:r>
              <a:rPr lang="ko-KR" altLang="en-US" dirty="0" smtClean="0"/>
              <a:t>미량 성분을 검출 </a:t>
            </a:r>
            <a:r>
              <a:rPr lang="ko-KR" altLang="en-US" dirty="0" err="1" smtClean="0"/>
              <a:t>정량하는</a:t>
            </a:r>
            <a:r>
              <a:rPr lang="ko-KR" altLang="en-US" dirty="0" smtClean="0"/>
              <a:t> 분석</a:t>
            </a:r>
            <a:r>
              <a:rPr lang="en-US" altLang="ko-KR" dirty="0" smtClean="0"/>
              <a:t> </a:t>
            </a:r>
          </a:p>
          <a:p>
            <a:pPr lvl="1"/>
            <a:r>
              <a:rPr lang="ko-KR" altLang="en-US" u="sng" dirty="0" smtClean="0"/>
              <a:t>동위원소분석</a:t>
            </a:r>
            <a:r>
              <a:rPr lang="en-US" altLang="ko-KR" u="sng" dirty="0" smtClean="0"/>
              <a:t>(Isotopic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동위원소 조성을 분석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구조분석</a:t>
            </a:r>
            <a:r>
              <a:rPr lang="en-US" altLang="ko-KR" u="sng" dirty="0" smtClean="0"/>
              <a:t>(Structural analysis)</a:t>
            </a:r>
            <a:r>
              <a:rPr lang="en-US" altLang="ko-KR" dirty="0" smtClean="0"/>
              <a:t>; </a:t>
            </a:r>
            <a:r>
              <a:rPr lang="ko-KR" altLang="en-US" dirty="0" smtClean="0"/>
              <a:t>시료의 내부 구조를 밝히는 분석</a:t>
            </a:r>
            <a:endParaRPr lang="en-US" altLang="ko-KR" dirty="0" smtClean="0"/>
          </a:p>
          <a:p>
            <a:pPr lvl="1"/>
            <a:r>
              <a:rPr lang="ko-KR" altLang="en-US" u="sng" dirty="0" smtClean="0"/>
              <a:t>기타</a:t>
            </a:r>
            <a:r>
              <a:rPr lang="en-US" altLang="ko-KR" dirty="0" smtClean="0"/>
              <a:t>; </a:t>
            </a:r>
            <a:r>
              <a:rPr lang="ko-KR" altLang="en-US" dirty="0" smtClean="0"/>
              <a:t>표면</a:t>
            </a:r>
            <a:r>
              <a:rPr lang="en-US" altLang="ko-KR" dirty="0" smtClean="0"/>
              <a:t>(surface), </a:t>
            </a:r>
            <a:r>
              <a:rPr lang="ko-KR" altLang="en-US" dirty="0" smtClean="0"/>
              <a:t>전체</a:t>
            </a:r>
            <a:r>
              <a:rPr lang="en-US" altLang="ko-KR" dirty="0" smtClean="0"/>
              <a:t>(bulk), </a:t>
            </a:r>
            <a:r>
              <a:rPr lang="ko-KR" altLang="en-US" dirty="0" err="1" smtClean="0"/>
              <a:t>순차적추출</a:t>
            </a:r>
            <a:r>
              <a:rPr lang="en-US" altLang="ko-KR" dirty="0" smtClean="0"/>
              <a:t>(sequential extraction), </a:t>
            </a:r>
            <a:r>
              <a:rPr lang="ko-KR" altLang="en-US" dirty="0" smtClean="0"/>
              <a:t>현장</a:t>
            </a:r>
            <a:r>
              <a:rPr lang="en-US" altLang="ko-KR" dirty="0" smtClean="0"/>
              <a:t>(field), </a:t>
            </a:r>
            <a:r>
              <a:rPr lang="ko-KR" altLang="en-US" dirty="0" smtClean="0"/>
              <a:t>실내</a:t>
            </a:r>
            <a:r>
              <a:rPr lang="en-US" altLang="ko-KR" dirty="0" smtClean="0"/>
              <a:t>(lab), </a:t>
            </a:r>
            <a:r>
              <a:rPr lang="ko-KR" altLang="en-US" dirty="0" smtClean="0"/>
              <a:t>분광</a:t>
            </a:r>
            <a:r>
              <a:rPr lang="en-US" altLang="ko-KR" dirty="0" smtClean="0"/>
              <a:t>(spectroscopic),  </a:t>
            </a:r>
            <a:r>
              <a:rPr lang="ko-KR" altLang="en-US" dirty="0" smtClean="0"/>
              <a:t>적정</a:t>
            </a:r>
            <a:r>
              <a:rPr lang="en-US" altLang="ko-KR" dirty="0" smtClean="0"/>
              <a:t>(volumetric), </a:t>
            </a:r>
            <a:r>
              <a:rPr lang="ko-KR" altLang="en-US" dirty="0" smtClean="0"/>
              <a:t>중량</a:t>
            </a:r>
            <a:r>
              <a:rPr lang="en-US" altLang="ko-KR" dirty="0" smtClean="0"/>
              <a:t>(gravimetric analyses), etc.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822825"/>
          </a:xfrm>
        </p:spPr>
        <p:txBody>
          <a:bodyPr/>
          <a:lstStyle/>
          <a:p>
            <a:pPr lvl="1"/>
            <a:r>
              <a:rPr lang="en-US" altLang="ko-KR" sz="2400" dirty="0" smtClean="0"/>
              <a:t>2-3-1. </a:t>
            </a:r>
            <a:r>
              <a:rPr lang="ko-KR" altLang="en-US" sz="2400" dirty="0" smtClean="0"/>
              <a:t>오차</a:t>
            </a:r>
            <a:endParaRPr lang="en-US" altLang="ko-KR" sz="2400" dirty="0" smtClean="0"/>
          </a:p>
          <a:p>
            <a:pPr lvl="2"/>
            <a:r>
              <a:rPr lang="en-US" altLang="ko-KR" sz="2000" u="sng" dirty="0" smtClean="0"/>
              <a:t>2-3-1-2. </a:t>
            </a:r>
            <a:r>
              <a:rPr lang="ko-KR" altLang="en-US" sz="2000" u="sng" dirty="0" smtClean="0"/>
              <a:t>불가측오차</a:t>
            </a:r>
            <a:endParaRPr lang="en-US" altLang="ko-KR" sz="2000" u="sng" dirty="0" smtClean="0"/>
          </a:p>
          <a:p>
            <a:pPr lvl="3"/>
            <a:r>
              <a:rPr lang="en-US" altLang="ko-KR" sz="1800" dirty="0" smtClean="0"/>
              <a:t>2-3-1-2-2. </a:t>
            </a:r>
            <a:r>
              <a:rPr lang="ko-KR" altLang="en-US" sz="1800" dirty="0" smtClean="0"/>
              <a:t>불가측오차의 표현</a:t>
            </a:r>
            <a:endParaRPr lang="en-US" altLang="ko-KR" sz="1800" dirty="0" smtClean="0"/>
          </a:p>
          <a:p>
            <a:pPr lvl="4"/>
            <a:r>
              <a:rPr altLang="ko-KR" sz="1800" dirty="0"/>
              <a:t> </a:t>
            </a:r>
            <a:r>
              <a:rPr lang="ko-KR" altLang="en-US" sz="1800" dirty="0" smtClean="0"/>
              <a:t>주로 아래의 공식들을 이용해서 표현하는 것이 보통</a:t>
            </a:r>
            <a:endParaRPr altLang="ko-KR" sz="1800" dirty="0"/>
          </a:p>
        </p:txBody>
      </p:sp>
      <p:pic>
        <p:nvPicPr>
          <p:cNvPr id="37893" name="Picture 5" descr="eq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500438"/>
            <a:ext cx="2016125" cy="635000"/>
          </a:xfrm>
          <a:prstGeom prst="rect">
            <a:avLst/>
          </a:prstGeom>
          <a:noFill/>
        </p:spPr>
      </p:pic>
      <p:pic>
        <p:nvPicPr>
          <p:cNvPr id="37894" name="Picture 6" descr="eq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500438"/>
            <a:ext cx="2087562" cy="663575"/>
          </a:xfrm>
          <a:prstGeom prst="rect">
            <a:avLst/>
          </a:prstGeom>
          <a:noFill/>
        </p:spPr>
      </p:pic>
      <p:pic>
        <p:nvPicPr>
          <p:cNvPr id="37896" name="Picture 8" descr="eq_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4437063"/>
            <a:ext cx="1512888" cy="296862"/>
          </a:xfrm>
          <a:prstGeom prst="rect">
            <a:avLst/>
          </a:prstGeom>
          <a:noFill/>
        </p:spPr>
      </p:pic>
      <p:pic>
        <p:nvPicPr>
          <p:cNvPr id="37897" name="Picture 9" descr="eq_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4292600"/>
            <a:ext cx="1584325" cy="592138"/>
          </a:xfrm>
          <a:prstGeom prst="rect">
            <a:avLst/>
          </a:prstGeom>
          <a:noFill/>
        </p:spPr>
      </p:pic>
      <p:pic>
        <p:nvPicPr>
          <p:cNvPr id="37898" name="Picture 10" descr="eq_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5300663"/>
            <a:ext cx="1511300" cy="317500"/>
          </a:xfrm>
          <a:prstGeom prst="rect">
            <a:avLst/>
          </a:prstGeom>
          <a:noFill/>
        </p:spPr>
      </p:pic>
      <p:pic>
        <p:nvPicPr>
          <p:cNvPr id="37899" name="Picture 11" descr="eq_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5084763"/>
            <a:ext cx="1727200" cy="706437"/>
          </a:xfrm>
          <a:prstGeom prst="rect">
            <a:avLst/>
          </a:prstGeom>
          <a:noFill/>
        </p:spPr>
      </p:pic>
      <p:sp>
        <p:nvSpPr>
          <p:cNvPr id="11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95" name="Group 59"/>
          <p:cNvGraphicFramePr>
            <a:graphicFrameLocks noGrp="1"/>
          </p:cNvGraphicFramePr>
          <p:nvPr>
            <p:ph sz="quarter" idx="1"/>
          </p:nvPr>
        </p:nvGraphicFramePr>
        <p:xfrm>
          <a:off x="1042988" y="2276475"/>
          <a:ext cx="7058025" cy="3629025"/>
        </p:xfrm>
        <a:graphic>
          <a:graphicData uri="http://schemas.openxmlformats.org/drawingml/2006/table">
            <a:tbl>
              <a:tblPr/>
              <a:tblGrid>
                <a:gridCol w="3530600"/>
                <a:gridCol w="3527425"/>
              </a:tblGrid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Confidence level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50.0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68.3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1.645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2.576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1095375" y="1720850"/>
            <a:ext cx="39702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Corbel" pitchFamily="34" charset="0"/>
              </a:rPr>
              <a:t>신뢰수준</a:t>
            </a:r>
            <a:r>
              <a:rPr lang="en-US" altLang="ko-KR" dirty="0" smtClean="0">
                <a:latin typeface="Corbel" pitchFamily="34" charset="0"/>
              </a:rPr>
              <a:t>(confidence level)</a:t>
            </a:r>
            <a:r>
              <a:rPr lang="ko-KR" altLang="en-US" dirty="0" smtClean="0">
                <a:latin typeface="Corbel" pitchFamily="34" charset="0"/>
              </a:rPr>
              <a:t>에 따른 </a:t>
            </a:r>
            <a:r>
              <a:rPr lang="en-US" altLang="ko-KR" dirty="0" smtClean="0">
                <a:latin typeface="Corbel" pitchFamily="34" charset="0"/>
              </a:rPr>
              <a:t>Z </a:t>
            </a:r>
            <a:r>
              <a:rPr lang="ko-KR" altLang="en-US" dirty="0" smtClean="0">
                <a:latin typeface="Corbel" pitchFamily="34" charset="0"/>
              </a:rPr>
              <a:t>값</a:t>
            </a:r>
            <a:endParaRPr lang="en-US" altLang="ko-KR" dirty="0">
              <a:latin typeface="Corbel" pitchFamily="34" charset="0"/>
            </a:endParaRPr>
          </a:p>
        </p:txBody>
      </p:sp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109" name="Group 125"/>
          <p:cNvGraphicFramePr>
            <a:graphicFrameLocks noGrp="1"/>
          </p:cNvGraphicFramePr>
          <p:nvPr>
            <p:ph sz="quarter" idx="1"/>
          </p:nvPr>
        </p:nvGraphicFramePr>
        <p:xfrm>
          <a:off x="611188" y="2205038"/>
          <a:ext cx="7489825" cy="3629025"/>
        </p:xfrm>
        <a:graphic>
          <a:graphicData uri="http://schemas.openxmlformats.org/drawingml/2006/table">
            <a:tbl>
              <a:tblPr/>
              <a:tblGrid>
                <a:gridCol w="1427162"/>
                <a:gridCol w="1341438"/>
                <a:gridCol w="1181100"/>
                <a:gridCol w="1179512"/>
                <a:gridCol w="1181100"/>
                <a:gridCol w="1179513"/>
              </a:tblGrid>
              <a:tr h="40322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Freedom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Confidence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32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63.7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5127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Corbel" pitchFamily="34" charset="0"/>
              </a:rPr>
              <a:t>자유도</a:t>
            </a:r>
            <a:r>
              <a:rPr lang="en-US" altLang="ko-KR" dirty="0" smtClean="0">
                <a:latin typeface="Corbel" pitchFamily="34" charset="0"/>
              </a:rPr>
              <a:t>(degree </a:t>
            </a:r>
            <a:r>
              <a:rPr lang="en-US" altLang="ko-KR" dirty="0">
                <a:latin typeface="Corbel" pitchFamily="34" charset="0"/>
              </a:rPr>
              <a:t>of </a:t>
            </a:r>
            <a:r>
              <a:rPr lang="en-US" altLang="ko-KR" dirty="0" smtClean="0">
                <a:latin typeface="Corbel" pitchFamily="34" charset="0"/>
              </a:rPr>
              <a:t>freedom)</a:t>
            </a:r>
            <a:r>
              <a:rPr lang="ko-KR" altLang="en-US" dirty="0" smtClean="0">
                <a:latin typeface="Corbel" pitchFamily="34" charset="0"/>
              </a:rPr>
              <a:t>와 신뢰수준에</a:t>
            </a:r>
            <a:r>
              <a:rPr lang="en-US" altLang="ko-KR" dirty="0" smtClean="0">
                <a:latin typeface="Corbel" pitchFamily="34" charset="0"/>
              </a:rPr>
              <a:t> </a:t>
            </a:r>
            <a:r>
              <a:rPr lang="ko-KR" altLang="en-US" dirty="0" smtClean="0">
                <a:latin typeface="Corbel" pitchFamily="34" charset="0"/>
              </a:rPr>
              <a:t>따른 </a:t>
            </a:r>
            <a:r>
              <a:rPr lang="en-US" altLang="ko-KR" dirty="0" smtClean="0">
                <a:latin typeface="Corbel" pitchFamily="34" charset="0"/>
              </a:rPr>
              <a:t>t </a:t>
            </a:r>
            <a:r>
              <a:rPr lang="ko-KR" altLang="en-US" dirty="0" smtClean="0">
                <a:latin typeface="Corbel" pitchFamily="34" charset="0"/>
              </a:rPr>
              <a:t>값</a:t>
            </a:r>
            <a:endParaRPr lang="en-US" altLang="ko-KR" dirty="0">
              <a:latin typeface="Corbel" pitchFamily="34" charset="0"/>
            </a:endParaRPr>
          </a:p>
        </p:txBody>
      </p:sp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678363"/>
          </a:xfrm>
        </p:spPr>
        <p:txBody>
          <a:bodyPr/>
          <a:lstStyle/>
          <a:p>
            <a:pPr lvl="1"/>
            <a:r>
              <a:rPr lang="en-US" altLang="ko-KR" sz="2400" dirty="0" smtClean="0"/>
              <a:t>2-3-2. Q-Test</a:t>
            </a:r>
          </a:p>
          <a:p>
            <a:pPr lvl="2"/>
            <a:r>
              <a:rPr lang="ko-KR" altLang="en-US" sz="2000" dirty="0" smtClean="0"/>
              <a:t>의심 값의 기각 판단에 이용</a:t>
            </a:r>
            <a:endParaRPr lang="en-US" altLang="ko-KR" sz="2000" dirty="0" smtClean="0"/>
          </a:p>
          <a:p>
            <a:pPr lvl="2"/>
            <a:r>
              <a:rPr lang="en-US" altLang="ko-KR" sz="2000" dirty="0" smtClean="0"/>
              <a:t>Q </a:t>
            </a:r>
            <a:r>
              <a:rPr lang="ko-KR" altLang="en-US" sz="2000" dirty="0" smtClean="0"/>
              <a:t>값의 계산</a:t>
            </a:r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exp</a:t>
            </a:r>
            <a:r>
              <a:rPr lang="en-US" altLang="ko-KR" sz="2000" dirty="0" smtClean="0"/>
              <a:t> &gt; </a:t>
            </a:r>
            <a:r>
              <a:rPr lang="en-US" altLang="ko-KR" sz="2000" dirty="0" err="1" smtClean="0"/>
              <a:t>Q</a:t>
            </a:r>
            <a:r>
              <a:rPr lang="en-US" altLang="ko-KR" sz="2000" baseline="-25000" dirty="0" err="1" smtClean="0"/>
              <a:t>crt</a:t>
            </a:r>
            <a:r>
              <a:rPr lang="en-US" altLang="ko-KR" sz="2000" dirty="0" smtClean="0"/>
              <a:t> </a:t>
            </a:r>
            <a:r>
              <a:rPr lang="en-US" altLang="ko-KR" sz="2000" dirty="0" smtClean="0">
                <a:sym typeface="Wingdings" pitchFamily="2" charset="2"/>
              </a:rPr>
              <a:t> </a:t>
            </a:r>
            <a:r>
              <a:rPr lang="ko-KR" altLang="en-US" sz="2000" dirty="0" smtClean="0">
                <a:sym typeface="Wingdings" pitchFamily="2" charset="2"/>
              </a:rPr>
              <a:t>기각</a:t>
            </a:r>
            <a:endParaRPr lang="en-US" altLang="ko-KR" sz="2000" dirty="0" smtClean="0">
              <a:sym typeface="Wingdings" pitchFamily="2" charset="2"/>
            </a:endParaRPr>
          </a:p>
          <a:p>
            <a:pPr lvl="2"/>
            <a:r>
              <a:rPr lang="ko-KR" altLang="en-US" sz="2000" dirty="0" smtClean="0">
                <a:sym typeface="Wingdings" pitchFamily="2" charset="2"/>
              </a:rPr>
              <a:t>그렇지 않으면 값 보존</a:t>
            </a:r>
            <a:r>
              <a:rPr lang="en-US" altLang="ko-KR" sz="2000" dirty="0" smtClean="0">
                <a:sym typeface="Wingdings" pitchFamily="2" charset="2"/>
              </a:rPr>
              <a:t>.</a:t>
            </a:r>
            <a:endParaRPr lang="en-US" altLang="ko-KR" sz="2000" dirty="0" smtClean="0">
              <a:sym typeface="Wingdings" pitchFamily="2" charset="2"/>
            </a:endParaRPr>
          </a:p>
          <a:p>
            <a:pPr lvl="2"/>
            <a:endParaRPr lang="en-US" altLang="ko-KR" sz="2000" dirty="0" smtClean="0"/>
          </a:p>
          <a:p>
            <a:pPr lvl="3"/>
            <a:endParaRPr lang="en-US" altLang="ko-KR" sz="1800" dirty="0" smtClean="0"/>
          </a:p>
          <a:p>
            <a:pPr lvl="3"/>
            <a:endParaRPr lang="en-US" altLang="ko-KR" sz="1800" dirty="0" smtClean="0"/>
          </a:p>
        </p:txBody>
      </p:sp>
      <p:pic>
        <p:nvPicPr>
          <p:cNvPr id="43015" name="Picture 7" descr="eq_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3141663"/>
            <a:ext cx="1584325" cy="534987"/>
          </a:xfrm>
        </p:spPr>
      </p:pic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89" name="Group 109"/>
          <p:cNvGraphicFramePr>
            <a:graphicFrameLocks noGrp="1"/>
          </p:cNvGraphicFramePr>
          <p:nvPr>
            <p:ph sz="quarter" idx="1"/>
          </p:nvPr>
        </p:nvGraphicFramePr>
        <p:xfrm>
          <a:off x="684213" y="2492375"/>
          <a:ext cx="7559675" cy="3629025"/>
        </p:xfrm>
        <a:graphic>
          <a:graphicData uri="http://schemas.openxmlformats.org/drawingml/2006/table">
            <a:tbl>
              <a:tblPr/>
              <a:tblGrid>
                <a:gridCol w="2103437"/>
                <a:gridCol w="1976438"/>
                <a:gridCol w="1741487"/>
                <a:gridCol w="1738313"/>
              </a:tblGrid>
              <a:tr h="40322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Number of 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Q</a:t>
                      </a:r>
                      <a:r>
                        <a:rPr kumimoji="0" lang="en-US" altLang="ko-KR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crt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32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51773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dirty="0" err="1" smtClean="0">
                <a:latin typeface="Corbel" pitchFamily="34" charset="0"/>
              </a:rPr>
              <a:t>측정수와</a:t>
            </a:r>
            <a:r>
              <a:rPr lang="ko-KR" altLang="en-US" dirty="0" smtClean="0">
                <a:latin typeface="Corbel" pitchFamily="34" charset="0"/>
              </a:rPr>
              <a:t> 신뢰수준에 따른 </a:t>
            </a:r>
            <a:r>
              <a:rPr lang="en-US" altLang="ko-KR" dirty="0" smtClean="0">
                <a:latin typeface="Corbel" pitchFamily="34" charset="0"/>
              </a:rPr>
              <a:t>Q </a:t>
            </a:r>
            <a:r>
              <a:rPr lang="ko-KR" altLang="en-US" dirty="0" err="1" smtClean="0">
                <a:latin typeface="Corbel" pitchFamily="34" charset="0"/>
              </a:rPr>
              <a:t>임계값</a:t>
            </a:r>
            <a:r>
              <a:rPr lang="en-US" altLang="ko-KR" dirty="0" smtClean="0">
                <a:latin typeface="Corbel" pitchFamily="34" charset="0"/>
              </a:rPr>
              <a:t>(critical values)</a:t>
            </a:r>
            <a:endParaRPr lang="en-US" altLang="ko-KR" dirty="0">
              <a:latin typeface="Corbel" pitchFamily="34" charset="0"/>
            </a:endParaRPr>
          </a:p>
        </p:txBody>
      </p:sp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8435975" cy="4678363"/>
          </a:xfrm>
        </p:spPr>
        <p:txBody>
          <a:bodyPr/>
          <a:lstStyle/>
          <a:p>
            <a:pPr lvl="1"/>
            <a:r>
              <a:rPr lang="en-US" altLang="ko-KR" sz="2400" dirty="0" smtClean="0"/>
              <a:t>2-3-2. F-Test</a:t>
            </a:r>
          </a:p>
          <a:p>
            <a:pPr lvl="2"/>
            <a:r>
              <a:rPr lang="ko-KR" altLang="en-US" sz="2000" dirty="0" smtClean="0"/>
              <a:t>두 분석 자료 꾸러미</a:t>
            </a:r>
            <a:r>
              <a:rPr lang="en-US" altLang="ko-KR" sz="2000" dirty="0" smtClean="0"/>
              <a:t>(set)</a:t>
            </a:r>
            <a:r>
              <a:rPr lang="ko-KR" altLang="en-US" sz="2000" dirty="0" smtClean="0"/>
              <a:t>의 정밀도 비교</a:t>
            </a:r>
            <a:endParaRPr lang="en-US" altLang="ko-KR" sz="2000" dirty="0" smtClean="0"/>
          </a:p>
          <a:p>
            <a:pPr lvl="2"/>
            <a:r>
              <a:rPr lang="en-US" altLang="ko-KR" sz="2000" dirty="0" smtClean="0"/>
              <a:t>F </a:t>
            </a:r>
            <a:r>
              <a:rPr lang="ko-KR" altLang="en-US" sz="2000" dirty="0" smtClean="0"/>
              <a:t>값의 계산 </a:t>
            </a:r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2"/>
            <a:r>
              <a:rPr lang="en-US" altLang="ko-KR" sz="2000" dirty="0" err="1" smtClean="0"/>
              <a:t>F</a:t>
            </a:r>
            <a:r>
              <a:rPr lang="en-US" altLang="ko-KR" sz="2000" baseline="-25000" dirty="0" err="1" smtClean="0"/>
              <a:t>exp</a:t>
            </a:r>
            <a:r>
              <a:rPr lang="en-US" altLang="ko-KR" sz="2000" dirty="0" smtClean="0"/>
              <a:t> &lt; </a:t>
            </a:r>
            <a:r>
              <a:rPr lang="en-US" altLang="ko-KR" sz="2000" dirty="0" err="1" smtClean="0"/>
              <a:t>F</a:t>
            </a:r>
            <a:r>
              <a:rPr lang="en-US" altLang="ko-KR" sz="2000" baseline="-25000" dirty="0" err="1" smtClean="0"/>
              <a:t>crt</a:t>
            </a:r>
            <a:r>
              <a:rPr lang="en-US" altLang="ko-KR" sz="2000" dirty="0" smtClean="0"/>
              <a:t> </a:t>
            </a:r>
            <a:r>
              <a:rPr lang="en-US" altLang="ko-KR" sz="2000" dirty="0" smtClean="0">
                <a:sym typeface="Wingdings" pitchFamily="2" charset="2"/>
              </a:rPr>
              <a:t> </a:t>
            </a:r>
            <a:r>
              <a:rPr lang="ko-KR" altLang="en-US" sz="2000" dirty="0" smtClean="0">
                <a:sym typeface="Wingdings" pitchFamily="2" charset="2"/>
              </a:rPr>
              <a:t>주어진 신뢰 수준에서 두 꾸러미의 정밀도에 차이가 없음</a:t>
            </a:r>
            <a:endParaRPr lang="en-US" altLang="ko-KR" sz="2000" dirty="0" smtClean="0">
              <a:sym typeface="Wingdings" pitchFamily="2" charset="2"/>
            </a:endParaRPr>
          </a:p>
          <a:p>
            <a:pPr lvl="2"/>
            <a:endParaRPr lang="en-US" altLang="ko-KR" sz="2000" dirty="0" smtClean="0"/>
          </a:p>
          <a:p>
            <a:pPr lvl="3"/>
            <a:endParaRPr lang="en-US" altLang="ko-KR" sz="1800" dirty="0" smtClean="0"/>
          </a:p>
          <a:p>
            <a:pPr lvl="3"/>
            <a:endParaRPr lang="en-US" altLang="ko-KR" sz="1800" dirty="0" smtClean="0"/>
          </a:p>
        </p:txBody>
      </p:sp>
      <p:pic>
        <p:nvPicPr>
          <p:cNvPr id="47109" name="Picture 5" descr="eq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284538"/>
            <a:ext cx="863600" cy="508000"/>
          </a:xfrm>
          <a:prstGeom prst="rect">
            <a:avLst/>
          </a:prstGeom>
          <a:noFill/>
        </p:spPr>
      </p:pic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257" name="Group 129"/>
          <p:cNvGraphicFramePr>
            <a:graphicFrameLocks noGrp="1"/>
          </p:cNvGraphicFramePr>
          <p:nvPr>
            <p:ph sz="quarter" idx="1"/>
          </p:nvPr>
        </p:nvGraphicFramePr>
        <p:xfrm>
          <a:off x="468313" y="2708275"/>
          <a:ext cx="8002587" cy="3308351"/>
        </p:xfrm>
        <a:graphic>
          <a:graphicData uri="http://schemas.openxmlformats.org/drawingml/2006/table">
            <a:tbl>
              <a:tblPr/>
              <a:tblGrid>
                <a:gridCol w="1333500"/>
                <a:gridCol w="1333500"/>
                <a:gridCol w="1335087"/>
                <a:gridCol w="1333500"/>
                <a:gridCol w="1333500"/>
                <a:gridCol w="1333500"/>
              </a:tblGrid>
              <a:tr h="473075">
                <a:tc rowSpan="2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 freedom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(numerator)</a:t>
                      </a:r>
                    </a:p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ea typeface="HY엽서L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Degree of freedom (denominator)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73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19.33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9.01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8.94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5.14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ea typeface="HY엽서L" pitchFamily="18" charset="-127"/>
                        </a:rPr>
                        <a:t>4.28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95375" y="1720850"/>
            <a:ext cx="44614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Corbel" pitchFamily="34" charset="0"/>
              </a:rPr>
              <a:t>95% </a:t>
            </a:r>
            <a:r>
              <a:rPr lang="ko-KR" altLang="en-US" dirty="0" smtClean="0">
                <a:latin typeface="Corbel" pitchFamily="34" charset="0"/>
              </a:rPr>
              <a:t>신뢰수준에서 </a:t>
            </a:r>
            <a:r>
              <a:rPr lang="ko-KR" altLang="en-US" dirty="0" err="1" smtClean="0">
                <a:latin typeface="Corbel" pitchFamily="34" charset="0"/>
              </a:rPr>
              <a:t>자유도에</a:t>
            </a:r>
            <a:r>
              <a:rPr lang="ko-KR" altLang="en-US" dirty="0" smtClean="0">
                <a:latin typeface="Corbel" pitchFamily="34" charset="0"/>
              </a:rPr>
              <a:t> 따른 </a:t>
            </a:r>
            <a:r>
              <a:rPr lang="en-US" altLang="ko-KR" dirty="0" smtClean="0">
                <a:latin typeface="Corbel" pitchFamily="34" charset="0"/>
              </a:rPr>
              <a:t>F </a:t>
            </a:r>
            <a:r>
              <a:rPr lang="ko-KR" altLang="en-US" dirty="0" smtClean="0">
                <a:latin typeface="Corbel" pitchFamily="34" charset="0"/>
              </a:rPr>
              <a:t>임계 값</a:t>
            </a:r>
            <a:endParaRPr lang="en-US" altLang="ko-KR" dirty="0">
              <a:latin typeface="Corbel" pitchFamily="34" charset="0"/>
            </a:endParaRPr>
          </a:p>
        </p:txBody>
      </p:sp>
      <p:sp>
        <p:nvSpPr>
          <p:cNvPr id="6" name="제목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내용 개체 틀 4"/>
          <p:cNvSpPr>
            <a:spLocks noGrp="1"/>
          </p:cNvSpPr>
          <p:nvPr>
            <p:ph idx="4294967295"/>
          </p:nvPr>
        </p:nvSpPr>
        <p:spPr>
          <a:xfrm>
            <a:off x="914400" y="1628775"/>
            <a:ext cx="8229600" cy="4625975"/>
          </a:xfrm>
        </p:spPr>
        <p:txBody>
          <a:bodyPr/>
          <a:lstStyle/>
          <a:p>
            <a:r>
              <a:rPr lang="en-US" altLang="ko-KR" sz="3000" b="1" dirty="0" smtClean="0"/>
              <a:t>2-4. </a:t>
            </a:r>
            <a:r>
              <a:rPr lang="ko-KR" altLang="en-US" sz="3000" b="1" dirty="0" smtClean="0"/>
              <a:t>실험실 안전</a:t>
            </a:r>
            <a:endParaRPr lang="en-US" altLang="ko-KR" sz="3000" b="1" dirty="0" smtClean="0"/>
          </a:p>
          <a:p>
            <a:pPr marL="742950" lvl="1" indent="-285750"/>
            <a:r>
              <a:rPr lang="ko-KR" altLang="en-US" sz="2000" dirty="0" smtClean="0"/>
              <a:t>비상구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대피 경로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를 알아둘 것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비상시 행동 요령을 숙지하고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소화기의 위치를 파악할 것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구급약 사용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항상 주의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집중</a:t>
            </a:r>
            <a:r>
              <a:rPr lang="en-US" altLang="ko-KR" sz="2000" dirty="0" smtClean="0"/>
              <a:t>)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실험실 내 음식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음료 반입 금지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적절한 실험 복장을 갖출 것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항상 장갑과 </a:t>
            </a:r>
            <a:r>
              <a:rPr lang="ko-KR" altLang="en-US" sz="2000" dirty="0" err="1" smtClean="0"/>
              <a:t>눈보호대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안경</a:t>
            </a:r>
            <a:r>
              <a:rPr lang="en-US" altLang="ko-KR" sz="2000" dirty="0" smtClean="0"/>
              <a:t>) </a:t>
            </a:r>
            <a:r>
              <a:rPr lang="ko-KR" altLang="en-US" sz="2000" dirty="0" smtClean="0"/>
              <a:t>착용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휘발성 물질은 항상 후드에서 작업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테이블에 흘린 액체는 즉시 닦아낼 것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지정된 폐기물 처리 지침을 따를 것</a:t>
            </a:r>
            <a:endParaRPr lang="en-US" altLang="ko-KR" sz="2000" dirty="0" smtClean="0"/>
          </a:p>
          <a:p>
            <a:pPr marL="742950" lvl="1" indent="-285750"/>
            <a:r>
              <a:rPr lang="ko-KR" altLang="en-US" sz="2000" dirty="0" smtClean="0"/>
              <a:t>실험 전 사용 시약의 주의 사항을 충분히 읽어둘 것</a:t>
            </a:r>
            <a:endParaRPr lang="en-US" altLang="ko-KR" sz="2000" dirty="0" smtClean="0"/>
          </a:p>
          <a:p>
            <a:pPr marL="742950" lvl="1" indent="-285750"/>
            <a:endParaRPr lang="en-US" altLang="ko-KR" sz="2000" dirty="0" smtClean="0"/>
          </a:p>
          <a:p>
            <a:pPr marL="742950" lvl="1" indent="-285750"/>
            <a:endParaRPr lang="en-US" altLang="ko-KR" sz="2400" dirty="0" smtClean="0"/>
          </a:p>
          <a:p>
            <a:pPr marL="1143000" lvl="2"/>
            <a:endParaRPr lang="en-US" altLang="ko-KR" dirty="0" smtClean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내용 개체 틀 4"/>
          <p:cNvSpPr>
            <a:spLocks noGrp="1"/>
          </p:cNvSpPr>
          <p:nvPr>
            <p:ph idx="4294967295"/>
          </p:nvPr>
        </p:nvSpPr>
        <p:spPr>
          <a:xfrm>
            <a:off x="457200" y="1412776"/>
            <a:ext cx="8229600" cy="10795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/>
              <a:t>2-5. </a:t>
            </a:r>
            <a:r>
              <a:rPr lang="ko-KR" altLang="en-US" sz="3000" b="1" dirty="0" smtClean="0"/>
              <a:t>실험실에서 흔히 사용하는 기계 및 기구들</a:t>
            </a:r>
            <a:endParaRPr lang="en-US" altLang="ko-KR" sz="3000" b="1" dirty="0" smtClean="0"/>
          </a:p>
          <a:p>
            <a:pPr marL="742950" lvl="1" indent="-285750"/>
            <a:endParaRPr lang="en-US" altLang="ko-KR" sz="2000" dirty="0" smtClean="0"/>
          </a:p>
          <a:p>
            <a:pPr marL="742950" lvl="1" indent="-285750"/>
            <a:endParaRPr lang="en-US" altLang="ko-KR" sz="2400" dirty="0" smtClean="0"/>
          </a:p>
          <a:p>
            <a:pPr marL="1143000" lvl="2"/>
            <a:endParaRPr lang="en-US" altLang="ko-KR" dirty="0" smtClean="0"/>
          </a:p>
        </p:txBody>
      </p:sp>
      <p:pic>
        <p:nvPicPr>
          <p:cNvPr id="50180" name="Picture 4" descr="bea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500438"/>
            <a:ext cx="1511300" cy="1511300"/>
          </a:xfrm>
          <a:prstGeom prst="rect">
            <a:avLst/>
          </a:prstGeom>
          <a:noFill/>
        </p:spPr>
      </p:pic>
      <p:pic>
        <p:nvPicPr>
          <p:cNvPr id="50181" name="Picture 5" descr="buret_cla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500438"/>
            <a:ext cx="1871663" cy="1477962"/>
          </a:xfrm>
          <a:prstGeom prst="rect">
            <a:avLst/>
          </a:prstGeom>
          <a:noFill/>
        </p:spPr>
      </p:pic>
      <p:pic>
        <p:nvPicPr>
          <p:cNvPr id="50182" name="Picture 6" descr="chem_b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3284538"/>
            <a:ext cx="3097212" cy="2909887"/>
          </a:xfrm>
          <a:prstGeom prst="rect">
            <a:avLst/>
          </a:prstGeom>
          <a:noFill/>
        </p:spPr>
      </p:pic>
      <p:pic>
        <p:nvPicPr>
          <p:cNvPr id="50183" name="Picture 7" descr="crucib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850" y="3573463"/>
            <a:ext cx="1511300" cy="1482725"/>
          </a:xfrm>
          <a:prstGeom prst="rect">
            <a:avLst/>
          </a:prstGeom>
          <a:noFill/>
        </p:spPr>
      </p:pic>
      <p:sp>
        <p:nvSpPr>
          <p:cNvPr id="8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9" name="Picture 9" descr="erl_fla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1873250" cy="1873250"/>
          </a:xfrm>
          <a:prstGeom prst="rect">
            <a:avLst/>
          </a:prstGeom>
          <a:noFill/>
        </p:spPr>
      </p:pic>
      <p:pic>
        <p:nvPicPr>
          <p:cNvPr id="51210" name="Picture 10" descr="filt_fla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916113"/>
            <a:ext cx="1541462" cy="1728787"/>
          </a:xfrm>
          <a:prstGeom prst="rect">
            <a:avLst/>
          </a:prstGeom>
          <a:noFill/>
        </p:spPr>
      </p:pic>
      <p:pic>
        <p:nvPicPr>
          <p:cNvPr id="51211" name="Picture 11" descr="flor_fla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844675"/>
            <a:ext cx="1871663" cy="1871663"/>
          </a:xfrm>
          <a:prstGeom prst="rect">
            <a:avLst/>
          </a:prstGeom>
          <a:noFill/>
        </p:spPr>
      </p:pic>
      <p:pic>
        <p:nvPicPr>
          <p:cNvPr id="51212" name="Picture 12" descr="funn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1916113"/>
            <a:ext cx="2447925" cy="1836737"/>
          </a:xfrm>
          <a:prstGeom prst="rect">
            <a:avLst/>
          </a:prstGeom>
          <a:noFill/>
        </p:spPr>
      </p:pic>
      <p:pic>
        <p:nvPicPr>
          <p:cNvPr id="51213" name="Picture 13" descr="g_cylind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149725"/>
            <a:ext cx="1871663" cy="1573213"/>
          </a:xfrm>
          <a:prstGeom prst="rect">
            <a:avLst/>
          </a:prstGeom>
          <a:noFill/>
        </p:spPr>
      </p:pic>
      <p:pic>
        <p:nvPicPr>
          <p:cNvPr id="51214" name="Picture 14" descr="micro_pipe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4149725"/>
            <a:ext cx="1800225" cy="1800225"/>
          </a:xfrm>
          <a:prstGeom prst="rect">
            <a:avLst/>
          </a:prstGeom>
          <a:noFill/>
        </p:spPr>
      </p:pic>
      <p:pic>
        <p:nvPicPr>
          <p:cNvPr id="51215" name="Picture 15" descr="multi_pipe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363" y="4221163"/>
            <a:ext cx="1511300" cy="1511300"/>
          </a:xfrm>
          <a:prstGeom prst="rect">
            <a:avLst/>
          </a:prstGeom>
          <a:noFill/>
        </p:spPr>
      </p:pic>
      <p:pic>
        <p:nvPicPr>
          <p:cNvPr id="51216" name="Picture 16" descr="pinch_cla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4221163"/>
            <a:ext cx="2016125" cy="1778000"/>
          </a:xfrm>
          <a:prstGeom prst="rect">
            <a:avLst/>
          </a:prstGeom>
          <a:noFill/>
        </p:spPr>
      </p:pic>
      <p:sp>
        <p:nvSpPr>
          <p:cNvPr id="11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 2. </a:t>
            </a:r>
            <a:r>
              <a:rPr lang="ko-KR" altLang="en-US" dirty="0" smtClean="0"/>
              <a:t>지구화학분석학의 기초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775191"/>
            <a:ext cx="8579296" cy="4625609"/>
          </a:xfrm>
        </p:spPr>
        <p:txBody>
          <a:bodyPr>
            <a:normAutofit/>
          </a:bodyPr>
          <a:lstStyle/>
          <a:p>
            <a:r>
              <a:rPr lang="en-US" altLang="ko-KR" b="1" dirty="0" smtClean="0"/>
              <a:t>2-2. </a:t>
            </a:r>
            <a:r>
              <a:rPr lang="ko-KR" altLang="en-US" b="1" dirty="0" smtClean="0"/>
              <a:t>분석 용어</a:t>
            </a:r>
            <a:endParaRPr lang="en-US" altLang="ko-KR" b="1" dirty="0" smtClean="0"/>
          </a:p>
          <a:p>
            <a:pPr lvl="1"/>
            <a:r>
              <a:rPr lang="en-US" altLang="ko-KR" u="sng" dirty="0" smtClean="0"/>
              <a:t>2-2-1. </a:t>
            </a:r>
            <a:r>
              <a:rPr lang="ko-KR" altLang="en-US" u="sng" dirty="0" smtClean="0"/>
              <a:t>용액과 농도</a:t>
            </a:r>
            <a:endParaRPr lang="en-US" altLang="ko-KR" u="sng" dirty="0" smtClean="0"/>
          </a:p>
          <a:p>
            <a:pPr lvl="2"/>
            <a:r>
              <a:rPr lang="ko-KR" altLang="en-US" dirty="0" smtClean="0"/>
              <a:t>용매</a:t>
            </a:r>
            <a:r>
              <a:rPr lang="en-US" altLang="ko-KR" dirty="0" smtClean="0"/>
              <a:t>(Solvent); </a:t>
            </a:r>
            <a:r>
              <a:rPr lang="ko-KR" altLang="en-US" dirty="0" smtClean="0"/>
              <a:t>녹이는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용질</a:t>
            </a:r>
            <a:r>
              <a:rPr lang="en-US" altLang="ko-KR" dirty="0" smtClean="0"/>
              <a:t>(Solute); </a:t>
            </a:r>
            <a:r>
              <a:rPr lang="ko-KR" altLang="en-US" dirty="0" smtClean="0"/>
              <a:t>녹는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용액</a:t>
            </a:r>
            <a:r>
              <a:rPr lang="en-US" altLang="ko-KR" dirty="0" smtClean="0"/>
              <a:t>(Solution); </a:t>
            </a:r>
            <a:r>
              <a:rPr lang="ko-KR" altLang="en-US" dirty="0" smtClean="0"/>
              <a:t>용매</a:t>
            </a:r>
            <a:r>
              <a:rPr lang="en-US" altLang="ko-KR" dirty="0" smtClean="0"/>
              <a:t>+</a:t>
            </a:r>
            <a:r>
              <a:rPr lang="ko-KR" altLang="en-US" dirty="0" smtClean="0"/>
              <a:t>용질의 </a:t>
            </a:r>
            <a:r>
              <a:rPr lang="ko-KR" altLang="en-US" dirty="0" err="1" smtClean="0"/>
              <a:t>균질체</a:t>
            </a:r>
            <a:r>
              <a:rPr lang="en-US" altLang="ko-KR" dirty="0"/>
              <a:t>(</a:t>
            </a:r>
            <a:r>
              <a:rPr lang="en-US" altLang="ko-KR" dirty="0" smtClean="0"/>
              <a:t>homogenized body)</a:t>
            </a:r>
          </a:p>
          <a:p>
            <a:pPr lvl="2"/>
            <a:r>
              <a:rPr lang="ko-KR" altLang="en-US" dirty="0" err="1" smtClean="0"/>
              <a:t>몰농도</a:t>
            </a:r>
            <a:r>
              <a:rPr lang="en-US" altLang="ko-KR" dirty="0" smtClean="0"/>
              <a:t>(Molarity; M); 1L </a:t>
            </a:r>
            <a:r>
              <a:rPr lang="ko-KR" altLang="en-US" dirty="0" smtClean="0"/>
              <a:t>용액에 녹아 있는 용질의 몰수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몰랄농도</a:t>
            </a:r>
            <a:r>
              <a:rPr lang="en-US" altLang="ko-KR" dirty="0" smtClean="0"/>
              <a:t>(Molality; m); 1kg </a:t>
            </a:r>
            <a:r>
              <a:rPr lang="ko-KR" altLang="en-US" dirty="0" smtClean="0"/>
              <a:t>용매에 녹아 있는 용질의 몰수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노말농도</a:t>
            </a:r>
            <a:r>
              <a:rPr lang="en-US" altLang="ko-KR" dirty="0" smtClean="0"/>
              <a:t>(Normality; N); 1L </a:t>
            </a:r>
            <a:r>
              <a:rPr lang="ko-KR" altLang="en-US" dirty="0" smtClean="0"/>
              <a:t>용액에 녹아 있는 용질의 </a:t>
            </a:r>
            <a:r>
              <a:rPr lang="ko-KR" altLang="en-US" dirty="0" err="1" smtClean="0"/>
              <a:t>당량</a:t>
            </a:r>
            <a:r>
              <a:rPr lang="ko-KR" altLang="en-US" dirty="0" smtClean="0"/>
              <a:t> 수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포르말농도</a:t>
            </a:r>
            <a:r>
              <a:rPr lang="en-US" altLang="ko-KR" dirty="0" smtClean="0"/>
              <a:t> (F); 1L </a:t>
            </a:r>
            <a:r>
              <a:rPr lang="ko-KR" altLang="en-US" dirty="0" smtClean="0"/>
              <a:t>용액에 녹아있는 모든 종류의 해당 물질의 몰 수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%; 1/100</a:t>
            </a:r>
          </a:p>
          <a:p>
            <a:pPr lvl="2"/>
            <a:r>
              <a:rPr lang="en-US" altLang="ko-KR" dirty="0" smtClean="0"/>
              <a:t>%o; 1/1000</a:t>
            </a:r>
          </a:p>
          <a:p>
            <a:pPr lvl="2"/>
            <a:r>
              <a:rPr lang="en-US" altLang="ko-KR" dirty="0" smtClean="0"/>
              <a:t>Ppm, ppb, </a:t>
            </a:r>
            <a:r>
              <a:rPr lang="en-US" altLang="ko-KR" dirty="0" err="1" smtClean="0"/>
              <a:t>ppt</a:t>
            </a:r>
            <a:r>
              <a:rPr lang="en-US" altLang="ko-KR" dirty="0" smtClean="0"/>
              <a:t>; 1/</a:t>
            </a:r>
            <a:r>
              <a:rPr lang="ko-KR" altLang="en-US" dirty="0" smtClean="0"/>
              <a:t>백만</a:t>
            </a:r>
            <a:r>
              <a:rPr lang="en-US" altLang="ko-KR" dirty="0" smtClean="0"/>
              <a:t>, 1/</a:t>
            </a:r>
            <a:r>
              <a:rPr lang="ko-KR" altLang="en-US" dirty="0" smtClean="0"/>
              <a:t>십억</a:t>
            </a:r>
            <a:r>
              <a:rPr lang="en-US" altLang="ko-KR" dirty="0" smtClean="0"/>
              <a:t>, 1/</a:t>
            </a:r>
            <a:r>
              <a:rPr lang="ko-KR" altLang="en-US" dirty="0" smtClean="0"/>
              <a:t>일조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5" name="Picture 11" descr="screw_c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1716087" cy="1871663"/>
          </a:xfrm>
          <a:prstGeom prst="rect">
            <a:avLst/>
          </a:prstGeom>
          <a:noFill/>
        </p:spPr>
      </p:pic>
      <p:pic>
        <p:nvPicPr>
          <p:cNvPr id="52236" name="Picture 12" descr="spat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844675"/>
            <a:ext cx="2376488" cy="1679575"/>
          </a:xfrm>
          <a:prstGeom prst="rect">
            <a:avLst/>
          </a:prstGeom>
          <a:noFill/>
        </p:spPr>
      </p:pic>
      <p:pic>
        <p:nvPicPr>
          <p:cNvPr id="52237" name="Picture 13" descr="syri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1844675"/>
            <a:ext cx="1800225" cy="1800225"/>
          </a:xfrm>
          <a:prstGeom prst="rect">
            <a:avLst/>
          </a:prstGeom>
          <a:noFill/>
        </p:spPr>
      </p:pic>
      <p:pic>
        <p:nvPicPr>
          <p:cNvPr id="52238" name="Picture 14" descr="t_beam_b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1025" y="1989138"/>
            <a:ext cx="2212975" cy="914400"/>
          </a:xfrm>
          <a:prstGeom prst="rect">
            <a:avLst/>
          </a:prstGeom>
          <a:noFill/>
        </p:spPr>
      </p:pic>
      <p:pic>
        <p:nvPicPr>
          <p:cNvPr id="52239" name="Picture 15" descr="t_tub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4076700"/>
            <a:ext cx="1435100" cy="2160588"/>
          </a:xfrm>
          <a:prstGeom prst="rect">
            <a:avLst/>
          </a:prstGeom>
          <a:noFill/>
        </p:spPr>
      </p:pic>
      <p:pic>
        <p:nvPicPr>
          <p:cNvPr id="52240" name="Picture 16" descr="top_b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513" y="4076700"/>
            <a:ext cx="2089150" cy="1562100"/>
          </a:xfrm>
          <a:prstGeom prst="rect">
            <a:avLst/>
          </a:prstGeom>
          <a:noFill/>
        </p:spPr>
      </p:pic>
      <p:pic>
        <p:nvPicPr>
          <p:cNvPr id="52241" name="Picture 17" descr="via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3" y="4076700"/>
            <a:ext cx="1589087" cy="2016125"/>
          </a:xfrm>
          <a:prstGeom prst="rect">
            <a:avLst/>
          </a:prstGeom>
          <a:noFill/>
        </p:spPr>
      </p:pic>
      <p:pic>
        <p:nvPicPr>
          <p:cNvPr id="52242" name="Picture 18" descr="vol_flas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25" y="4076700"/>
            <a:ext cx="1871663" cy="1871663"/>
          </a:xfrm>
          <a:prstGeom prst="rect">
            <a:avLst/>
          </a:prstGeom>
          <a:noFill/>
        </p:spPr>
      </p:pic>
      <p:sp>
        <p:nvSpPr>
          <p:cNvPr id="11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9" name="Picture 11" descr="vol_pip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44675"/>
            <a:ext cx="1735138" cy="2089150"/>
          </a:xfrm>
          <a:prstGeom prst="rect">
            <a:avLst/>
          </a:prstGeom>
          <a:noFill/>
        </p:spPr>
      </p:pic>
      <p:sp>
        <p:nvSpPr>
          <p:cNvPr id="4" name="제목 3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latinLnBrk="1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 2. </a:t>
            </a:r>
            <a:r>
              <a:rPr lang="ko-KR" altLang="en-US" dirty="0" smtClean="0"/>
              <a:t>지구화학분석학의 기초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altLang="ko-KR" u="sng" dirty="0" smtClean="0"/>
              <a:t>2-2-2. </a:t>
            </a:r>
            <a:r>
              <a:rPr lang="ko-KR" altLang="en-US" u="sng" dirty="0" smtClean="0"/>
              <a:t>화학분석에서 흔히 사용되는 용어들</a:t>
            </a:r>
            <a:endParaRPr lang="en-US" altLang="ko-KR" u="sng" dirty="0" smtClean="0"/>
          </a:p>
          <a:p>
            <a:pPr lvl="2"/>
            <a:r>
              <a:rPr lang="ko-KR" altLang="en-US" dirty="0" smtClean="0"/>
              <a:t>신호</a:t>
            </a:r>
            <a:r>
              <a:rPr lang="en-US" altLang="ko-KR" dirty="0" smtClean="0"/>
              <a:t>(Signal); </a:t>
            </a:r>
            <a:r>
              <a:rPr lang="ko-KR" altLang="en-US" dirty="0"/>
              <a:t>분석 시료 내 분석 대상 </a:t>
            </a:r>
            <a:r>
              <a:rPr lang="ko-KR" altLang="en-US" dirty="0" err="1"/>
              <a:t>화학종의</a:t>
            </a:r>
            <a:r>
              <a:rPr lang="ko-KR" altLang="en-US" dirty="0"/>
              <a:t> 농도에 따른 물리적 분석 반응</a:t>
            </a:r>
            <a:r>
              <a:rPr lang="en-US" altLang="ko-KR" dirty="0"/>
              <a:t>. </a:t>
            </a:r>
            <a:r>
              <a:rPr lang="ko-KR" altLang="en-US" dirty="0"/>
              <a:t>분석에 있어서의 측정 대상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바탕값</a:t>
            </a:r>
            <a:r>
              <a:rPr lang="en-US" altLang="ko-KR" dirty="0" smtClean="0"/>
              <a:t>(Backgrounds); </a:t>
            </a:r>
            <a:r>
              <a:rPr lang="ko-KR" altLang="en-US" dirty="0"/>
              <a:t>분석 정보를 나타내지 못하는 신호의 </a:t>
            </a:r>
            <a:r>
              <a:rPr lang="ko-KR" altLang="en-US" dirty="0" smtClean="0"/>
              <a:t>집합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측정한계</a:t>
            </a:r>
            <a:r>
              <a:rPr lang="en-US" altLang="ko-KR" dirty="0" smtClean="0"/>
              <a:t>(Detection limit); </a:t>
            </a:r>
            <a:r>
              <a:rPr lang="ko-KR" altLang="en-US" dirty="0"/>
              <a:t>충분한 신뢰도를 갖고 </a:t>
            </a:r>
            <a:r>
              <a:rPr lang="ko-KR" altLang="en-US" dirty="0" err="1"/>
              <a:t>바탕값과</a:t>
            </a:r>
            <a:r>
              <a:rPr lang="ko-KR" altLang="en-US" dirty="0"/>
              <a:t> 구분할 수 있는 신호의 </a:t>
            </a:r>
            <a:r>
              <a:rPr lang="ko-KR" altLang="en-US" dirty="0" smtClean="0"/>
              <a:t>한계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민감도</a:t>
            </a:r>
            <a:r>
              <a:rPr lang="en-US" altLang="ko-KR" dirty="0" smtClean="0"/>
              <a:t>(Sensitivity;) </a:t>
            </a:r>
            <a:r>
              <a:rPr lang="ko-KR" altLang="en-US" dirty="0"/>
              <a:t>분석 대상의 양에 대한 신호 반응 정도</a:t>
            </a:r>
            <a:r>
              <a:rPr lang="en-US" altLang="ko-KR" dirty="0"/>
              <a:t>. </a:t>
            </a:r>
            <a:r>
              <a:rPr lang="ko-KR" altLang="en-US" dirty="0"/>
              <a:t>측정한계와 밀접히 연관되어 있다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정밀도</a:t>
            </a:r>
            <a:r>
              <a:rPr lang="en-US" altLang="ko-KR" dirty="0" smtClean="0"/>
              <a:t>(Precision); </a:t>
            </a:r>
            <a:r>
              <a:rPr lang="ko-KR" altLang="en-US" dirty="0"/>
              <a:t>측정치의 </a:t>
            </a:r>
            <a:r>
              <a:rPr lang="ko-KR" altLang="en-US" dirty="0" err="1"/>
              <a:t>재현성</a:t>
            </a:r>
            <a:r>
              <a:rPr lang="ko-KR" altLang="en-US" dirty="0"/>
              <a:t> </a:t>
            </a:r>
            <a:r>
              <a:rPr lang="ko-KR" altLang="en-US" dirty="0" smtClean="0"/>
              <a:t>정도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정확도</a:t>
            </a:r>
            <a:r>
              <a:rPr lang="en-US" altLang="ko-KR" dirty="0" smtClean="0"/>
              <a:t>(Accuracy); </a:t>
            </a:r>
            <a:r>
              <a:rPr lang="ko-KR" altLang="en-US" dirty="0"/>
              <a:t>측정치의 참 값에 대한 근접 정도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표준시료</a:t>
            </a:r>
            <a:r>
              <a:rPr lang="en-US" altLang="ko-KR" dirty="0" smtClean="0"/>
              <a:t>(Standard); </a:t>
            </a:r>
            <a:r>
              <a:rPr lang="ko-KR" altLang="en-US" dirty="0"/>
              <a:t>분석 방법에 따른 신호의 계산에 이용되는 </a:t>
            </a:r>
            <a:r>
              <a:rPr lang="ko-KR" altLang="en-US" dirty="0" smtClean="0"/>
              <a:t>시료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기준시료</a:t>
            </a:r>
            <a:r>
              <a:rPr lang="en-US" altLang="ko-KR" dirty="0" smtClean="0"/>
              <a:t>(Reference material); </a:t>
            </a:r>
            <a:r>
              <a:rPr lang="ko-KR" altLang="en-US" dirty="0"/>
              <a:t>분석 결과의 정확도를 검증하기 위해 이용되는 </a:t>
            </a:r>
            <a:r>
              <a:rPr lang="ko-KR" altLang="en-US" dirty="0" smtClean="0"/>
              <a:t>시료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err="1" smtClean="0"/>
              <a:t>분취량</a:t>
            </a:r>
            <a:r>
              <a:rPr lang="en-US" altLang="ko-KR" dirty="0" smtClean="0"/>
              <a:t>(Aliquot;) </a:t>
            </a:r>
            <a:r>
              <a:rPr lang="ko-KR" altLang="en-US" dirty="0"/>
              <a:t>분석을 위해 사용되는 시료의 </a:t>
            </a:r>
            <a:r>
              <a:rPr lang="ko-KR" altLang="en-US" dirty="0" smtClean="0"/>
              <a:t>일부분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유효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자리</a:t>
            </a:r>
            <a:r>
              <a:rPr lang="en-US" altLang="ko-KR" dirty="0" smtClean="0"/>
              <a:t>)</a:t>
            </a:r>
            <a:r>
              <a:rPr lang="ko-KR" altLang="en-US" dirty="0" smtClean="0"/>
              <a:t>수</a:t>
            </a:r>
            <a:r>
              <a:rPr lang="en-US" altLang="ko-KR" dirty="0" smtClean="0"/>
              <a:t>(Significant figures); </a:t>
            </a:r>
            <a:r>
              <a:rPr lang="ko-KR" altLang="en-US" dirty="0"/>
              <a:t>의미를 갖는 숫자 또는 그 숫자의 </a:t>
            </a:r>
            <a:r>
              <a:rPr lang="ko-KR" altLang="en-US" dirty="0" smtClean="0"/>
              <a:t>수</a:t>
            </a:r>
            <a:r>
              <a:rPr lang="en-US" altLang="ko-KR" dirty="0" smtClean="0"/>
              <a:t>.</a:t>
            </a:r>
          </a:p>
          <a:p>
            <a:pPr lvl="2"/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1267" name="Picture 2" descr="http://www.korearth.net/lecture/geochem/gchem_anal/ch02/mars_graph_lg_x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44675"/>
            <a:ext cx="53435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직사각형 4"/>
          <p:cNvSpPr>
            <a:spLocks noChangeArrowheads="1"/>
          </p:cNvSpPr>
          <p:nvPr/>
        </p:nvSpPr>
        <p:spPr bwMode="auto">
          <a:xfrm>
            <a:off x="1692275" y="5445125"/>
            <a:ext cx="6048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200">
                <a:latin typeface="Corbel" pitchFamily="34" charset="0"/>
                <a:ea typeface="HY엽서L" pitchFamily="18" charset="-127"/>
              </a:rPr>
              <a:t>Fig.</a:t>
            </a:r>
            <a:r>
              <a:rPr kumimoji="0" lang="ko-KR" altLang="en-US" sz="1200">
                <a:latin typeface="Corbel" pitchFamily="34" charset="0"/>
                <a:ea typeface="HY엽서L" pitchFamily="18" charset="-127"/>
              </a:rPr>
              <a:t> </a:t>
            </a:r>
            <a:r>
              <a:rPr kumimoji="0" lang="en-US" altLang="ko-KR" sz="1200">
                <a:latin typeface="Corbel" pitchFamily="34" charset="0"/>
                <a:ea typeface="HY엽서L" pitchFamily="18" charset="-127"/>
              </a:rPr>
              <a:t>2-1. The red spectrum shows excitation with alpha particles (PIXE) and x rays (XRF). Excitation with only x rays is seen in the blue spectrum. From http://mynasa.nasa.gov/vision/universe/solarsystem/mars_history.html</a:t>
            </a:r>
            <a:endParaRPr kumimoji="0" lang="ko-KR" altLang="en-US" sz="1200">
              <a:latin typeface="Corbel" pitchFamily="34" charset="0"/>
              <a:ea typeface="HY엽서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1" name="내용 개체 틀 4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8229600" cy="4625975"/>
          </a:xfrm>
        </p:spPr>
        <p:txBody>
          <a:bodyPr>
            <a:normAutofit/>
          </a:bodyPr>
          <a:lstStyle/>
          <a:p>
            <a:r>
              <a:rPr lang="en-US" altLang="ko-KR" sz="3000" b="1" dirty="0" smtClean="0"/>
              <a:t>2-3. </a:t>
            </a:r>
            <a:r>
              <a:rPr lang="ko-KR" altLang="en-US" sz="3000" b="1" dirty="0" smtClean="0"/>
              <a:t>분석 자료의 통계처리</a:t>
            </a:r>
            <a:endParaRPr lang="en-US" altLang="ko-KR" sz="3000" b="1" dirty="0" smtClean="0"/>
          </a:p>
          <a:p>
            <a:pPr marL="742950" lvl="1" indent="-285750"/>
            <a:r>
              <a:rPr lang="ko-KR" altLang="en-US" dirty="0" smtClean="0"/>
              <a:t>분석 오차는 필연적이며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통계적 방법으로 이 오차를 산정</a:t>
            </a:r>
            <a:r>
              <a:rPr lang="en-US" altLang="ko-KR" dirty="0" smtClean="0"/>
              <a:t>(</a:t>
            </a:r>
            <a:r>
              <a:rPr lang="ko-KR" altLang="en-US" dirty="0" smtClean="0"/>
              <a:t>평가</a:t>
            </a:r>
            <a:r>
              <a:rPr lang="en-US" altLang="ko-KR" dirty="0" smtClean="0"/>
              <a:t>)</a:t>
            </a:r>
            <a:r>
              <a:rPr lang="ko-KR" altLang="en-US" dirty="0" smtClean="0"/>
              <a:t>한다</a:t>
            </a:r>
            <a:endParaRPr lang="en-US" altLang="ko-KR" dirty="0" smtClean="0"/>
          </a:p>
          <a:p>
            <a:pPr marL="742950" lvl="1" indent="-285750"/>
            <a:r>
              <a:rPr lang="ko-KR" altLang="en-US" dirty="0" smtClean="0"/>
              <a:t>통계처리의 목적</a:t>
            </a:r>
            <a:r>
              <a:rPr lang="en-US" altLang="ko-KR" dirty="0" smtClean="0"/>
              <a:t>:</a:t>
            </a:r>
          </a:p>
          <a:p>
            <a:pPr marL="1143000" lvl="2"/>
            <a:r>
              <a:rPr lang="ko-KR" altLang="en-US" dirty="0" smtClean="0"/>
              <a:t>참값에 대한 근접 정도 판단</a:t>
            </a:r>
            <a:r>
              <a:rPr lang="en-US" altLang="ko-KR" dirty="0" smtClean="0"/>
              <a:t>.</a:t>
            </a:r>
          </a:p>
          <a:p>
            <a:pPr marL="1143000" lvl="2"/>
            <a:r>
              <a:rPr lang="ko-KR" altLang="en-US" dirty="0"/>
              <a:t>두 분석 결과 묶음의 </a:t>
            </a:r>
            <a:r>
              <a:rPr lang="ko-KR" altLang="en-US" dirty="0" smtClean="0"/>
              <a:t>비교</a:t>
            </a:r>
            <a:r>
              <a:rPr lang="en-US" altLang="ko-KR" dirty="0" smtClean="0"/>
              <a:t>.</a:t>
            </a:r>
          </a:p>
          <a:p>
            <a:pPr marL="1143000" lvl="2"/>
            <a:r>
              <a:rPr lang="ko-KR" altLang="en-US" dirty="0"/>
              <a:t>측정치의 기각 </a:t>
            </a:r>
            <a:r>
              <a:rPr lang="ko-KR" altLang="en-US" dirty="0" smtClean="0"/>
              <a:t>판단</a:t>
            </a:r>
            <a:r>
              <a:rPr lang="en-US" altLang="ko-KR" dirty="0" smtClean="0"/>
              <a:t>.</a:t>
            </a:r>
          </a:p>
          <a:p>
            <a:pPr marL="1143000" lvl="2"/>
            <a:r>
              <a:rPr lang="ko-KR" altLang="en-US" dirty="0"/>
              <a:t>신뢰 정도에 따른 분석 평균치의 오차 범위</a:t>
            </a:r>
            <a:r>
              <a:rPr lang="en-US" altLang="ko-KR" dirty="0" smtClean="0"/>
              <a:t>.</a:t>
            </a:r>
          </a:p>
          <a:p>
            <a:pPr marL="1143000" lvl="2"/>
            <a:r>
              <a:rPr lang="ko-KR" altLang="en-US" dirty="0"/>
              <a:t>분석 결과의 </a:t>
            </a:r>
            <a:r>
              <a:rPr lang="ko-KR" altLang="en-US" dirty="0" err="1"/>
              <a:t>적확한</a:t>
            </a:r>
            <a:r>
              <a:rPr lang="ko-KR" altLang="en-US" dirty="0"/>
              <a:t> </a:t>
            </a:r>
            <a:r>
              <a:rPr lang="ko-KR" altLang="en-US" dirty="0" smtClean="0"/>
              <a:t>보고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  <p:sp>
        <p:nvSpPr>
          <p:cNvPr id="26627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400" dirty="0" smtClean="0"/>
              <a:t>2-3-1. </a:t>
            </a:r>
            <a:r>
              <a:rPr lang="ko-KR" altLang="en-US" sz="2400" dirty="0" smtClean="0"/>
              <a:t>오차</a:t>
            </a:r>
            <a:endParaRPr lang="en-US" altLang="ko-KR" sz="2400" dirty="0" smtClean="0"/>
          </a:p>
          <a:p>
            <a:pPr lvl="2">
              <a:lnSpc>
                <a:spcPct val="90000"/>
              </a:lnSpc>
            </a:pPr>
            <a:r>
              <a:rPr lang="en-US" altLang="ko-KR" sz="2000" u="sng" dirty="0" smtClean="0"/>
              <a:t>2-3-1-1. </a:t>
            </a:r>
            <a:r>
              <a:rPr lang="ko-KR" altLang="en-US" sz="2000" u="sng" dirty="0" err="1" smtClean="0"/>
              <a:t>가측오차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원인 규명 가능</a:t>
            </a:r>
            <a:r>
              <a:rPr lang="en-US" altLang="ko-KR" sz="2000" dirty="0" smtClean="0"/>
              <a:t>) – </a:t>
            </a:r>
            <a:r>
              <a:rPr lang="ko-KR" altLang="en-US" sz="2000" dirty="0" smtClean="0"/>
              <a:t>반드시 제거하여야 하는 오차</a:t>
            </a:r>
            <a:r>
              <a:rPr lang="en-US" altLang="ko-KR" sz="2000" dirty="0" smtClean="0"/>
              <a:t>. </a:t>
            </a:r>
          </a:p>
          <a:p>
            <a:pPr lvl="3">
              <a:lnSpc>
                <a:spcPct val="90000"/>
              </a:lnSpc>
            </a:pPr>
            <a:r>
              <a:rPr lang="ko-KR" altLang="en-US" sz="1800" dirty="0" smtClean="0"/>
              <a:t>원</a:t>
            </a:r>
            <a:r>
              <a:rPr lang="ko-KR" altLang="en-US" sz="1800" dirty="0"/>
              <a:t>인</a:t>
            </a:r>
            <a:endParaRPr lang="en-US" altLang="ko-KR" sz="18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err="1" smtClean="0"/>
              <a:t>분석자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분석기기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dirty="0" smtClean="0"/>
              <a:t>분석방</a:t>
            </a:r>
            <a:r>
              <a:rPr lang="ko-KR" altLang="en-US" dirty="0"/>
              <a:t>법</a:t>
            </a:r>
            <a:endParaRPr lang="en-US" altLang="ko-KR" sz="1600" dirty="0" smtClean="0"/>
          </a:p>
          <a:p>
            <a:pPr lvl="3">
              <a:lnSpc>
                <a:spcPct val="90000"/>
              </a:lnSpc>
            </a:pPr>
            <a:r>
              <a:rPr lang="ko-KR" altLang="en-US" sz="2000" dirty="0" smtClean="0"/>
              <a:t>제거 방법</a:t>
            </a:r>
            <a:endParaRPr lang="en-US" altLang="ko-KR" sz="2000" dirty="0" smtClean="0"/>
          </a:p>
          <a:p>
            <a:pPr lvl="4">
              <a:lnSpc>
                <a:spcPct val="90000"/>
              </a:lnSpc>
            </a:pPr>
            <a:r>
              <a:rPr lang="ko-KR" altLang="en-US" dirty="0" smtClean="0"/>
              <a:t>분석 반복</a:t>
            </a:r>
            <a:endParaRPr lang="en-US" altLang="ko-KR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같은 방법으로 다른 사람이 분석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기준 시료 분석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바탕 실험</a:t>
            </a:r>
            <a:r>
              <a:rPr lang="en-US" altLang="ko-KR" sz="1600" dirty="0" smtClean="0"/>
              <a:t>(Blank test)</a:t>
            </a:r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같은 방법으로 시료의 양을 달리해서 분석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내부표준시료</a:t>
            </a:r>
            <a:r>
              <a:rPr lang="en-US" altLang="ko-KR" sz="1600" dirty="0" smtClean="0"/>
              <a:t>(internal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standard)</a:t>
            </a:r>
            <a:r>
              <a:rPr lang="ko-KR" altLang="en-US" sz="1600" dirty="0" smtClean="0"/>
              <a:t> 첨가 분석</a:t>
            </a:r>
            <a:endParaRPr lang="en-US" altLang="ko-KR" sz="1600" dirty="0" smtClean="0"/>
          </a:p>
          <a:p>
            <a:pPr lvl="4">
              <a:lnSpc>
                <a:spcPct val="90000"/>
              </a:lnSpc>
            </a:pPr>
            <a:r>
              <a:rPr lang="ko-KR" altLang="en-US" sz="1600" dirty="0" smtClean="0"/>
              <a:t>실험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기록 및 계산 검토</a:t>
            </a:r>
            <a:endParaRPr lang="en-US" altLang="ko-KR" sz="1800" dirty="0" smtClean="0"/>
          </a:p>
          <a:p>
            <a:pPr lvl="3">
              <a:lnSpc>
                <a:spcPct val="90000"/>
              </a:lnSpc>
            </a:pPr>
            <a:endParaRPr lang="en-US" altLang="ko-K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  <p:sp>
        <p:nvSpPr>
          <p:cNvPr id="29698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altLang="ko-KR" sz="2400" dirty="0" smtClean="0"/>
              <a:t>2-3-1. </a:t>
            </a:r>
            <a:r>
              <a:rPr lang="ko-KR" altLang="en-US" sz="2400" dirty="0" smtClean="0"/>
              <a:t>오차</a:t>
            </a:r>
            <a:endParaRPr lang="en-US" altLang="ko-KR" sz="2400" dirty="0" smtClean="0"/>
          </a:p>
          <a:p>
            <a:pPr lvl="2"/>
            <a:r>
              <a:rPr lang="en-US" altLang="ko-KR" sz="2000" u="sng" dirty="0" smtClean="0"/>
              <a:t>2-3-1-2. </a:t>
            </a:r>
            <a:r>
              <a:rPr lang="ko-KR" altLang="en-US" sz="2000" u="sng" dirty="0" smtClean="0"/>
              <a:t>불가측오차</a:t>
            </a:r>
            <a:r>
              <a:rPr lang="en-US" altLang="ko-KR" sz="2000" u="sng" dirty="0" smtClean="0"/>
              <a:t>(</a:t>
            </a:r>
            <a:r>
              <a:rPr lang="ko-KR" altLang="en-US" sz="2000" u="sng" dirty="0" smtClean="0"/>
              <a:t>무작위오차</a:t>
            </a:r>
            <a:r>
              <a:rPr lang="en-US" altLang="ko-KR" sz="2000" u="sng" dirty="0" smtClean="0"/>
              <a:t>)</a:t>
            </a:r>
            <a:r>
              <a:rPr lang="en-US" altLang="ko-KR" sz="2000" dirty="0" smtClean="0"/>
              <a:t> (</a:t>
            </a:r>
            <a:r>
              <a:rPr lang="ko-KR" altLang="en-US" sz="2000" dirty="0" smtClean="0"/>
              <a:t>원인 불명</a:t>
            </a:r>
            <a:r>
              <a:rPr lang="en-US" altLang="ko-KR" sz="2000" dirty="0" smtClean="0"/>
              <a:t>) </a:t>
            </a:r>
          </a:p>
          <a:p>
            <a:pPr lvl="3"/>
            <a:r>
              <a:rPr lang="ko-KR" altLang="en-US" sz="1800" dirty="0" smtClean="0"/>
              <a:t>제거 불가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항상 발생</a:t>
            </a:r>
            <a:r>
              <a:rPr lang="en-US" altLang="ko-KR" sz="1800" dirty="0" smtClean="0"/>
              <a:t>)!</a:t>
            </a:r>
          </a:p>
          <a:p>
            <a:pPr lvl="3"/>
            <a:r>
              <a:rPr lang="ko-KR" altLang="en-US" sz="1800" dirty="0" smtClean="0"/>
              <a:t>반복 분석에 대한 통계적 방법으로만 추정 가능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최소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회 반복</a:t>
            </a:r>
            <a:r>
              <a:rPr lang="en-US" altLang="ko-KR" sz="1800" dirty="0" smtClean="0"/>
              <a:t>)</a:t>
            </a:r>
          </a:p>
          <a:p>
            <a:pPr lvl="3"/>
            <a:r>
              <a:rPr lang="ko-KR" altLang="en-US" sz="1800" dirty="0" smtClean="0"/>
              <a:t>보통 신뢰도에 따른 신뢰한계를 이용해 보고</a:t>
            </a:r>
            <a:endParaRPr lang="en-US" altLang="ko-KR" sz="1800" dirty="0" smtClean="0"/>
          </a:p>
          <a:p>
            <a:pPr lvl="3"/>
            <a:r>
              <a:rPr lang="ko-KR" altLang="en-US" sz="1800" dirty="0" smtClean="0"/>
              <a:t>특징</a:t>
            </a:r>
            <a:r>
              <a:rPr lang="en-US" altLang="ko-KR" sz="1800" dirty="0" smtClean="0"/>
              <a:t>;</a:t>
            </a:r>
          </a:p>
          <a:p>
            <a:pPr lvl="4"/>
            <a:r>
              <a:rPr lang="ko-KR" altLang="en-US" sz="1800" dirty="0" smtClean="0"/>
              <a:t>비교적 작다</a:t>
            </a:r>
            <a:r>
              <a:rPr altLang="ko-KR" sz="1800" dirty="0" smtClean="0"/>
              <a:t> </a:t>
            </a:r>
            <a:endParaRPr altLang="ko-KR" sz="1800" dirty="0"/>
          </a:p>
          <a:p>
            <a:pPr lvl="4"/>
            <a:r>
              <a:rPr lang="ko-KR" altLang="en-US" sz="1800" dirty="0" smtClean="0"/>
              <a:t>음양의 오차 확률이 같다</a:t>
            </a:r>
            <a:endParaRPr altLang="ko-KR" sz="1800" dirty="0"/>
          </a:p>
          <a:p>
            <a:pPr lvl="4"/>
            <a:r>
              <a:rPr lang="ko-KR" altLang="en-US" sz="1800" dirty="0" smtClean="0"/>
              <a:t>오차크기의 분포가 정규분포</a:t>
            </a:r>
            <a:r>
              <a:rPr lang="en-US" altLang="ko-KR" sz="1800" dirty="0" smtClean="0"/>
              <a:t>(normal distribution or Gaussian distribution)</a:t>
            </a:r>
            <a:r>
              <a:rPr lang="ko-KR" altLang="en-US" sz="1800" dirty="0" smtClean="0"/>
              <a:t>을 따른다</a:t>
            </a:r>
            <a:r>
              <a:rPr altLang="ko-KR" sz="1800" dirty="0" smtClean="0"/>
              <a:t>.</a:t>
            </a:r>
            <a:endParaRPr altLang="ko-K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  <p:sp>
        <p:nvSpPr>
          <p:cNvPr id="30722" name="Rectangle 2"/>
          <p:cNvSpPr>
            <a:spLocks noGrp="1"/>
          </p:cNvSpPr>
          <p:nvPr>
            <p:ph type="body" sz="half" idx="4294967295"/>
          </p:nvPr>
        </p:nvSpPr>
        <p:spPr>
          <a:xfrm>
            <a:off x="683417" y="1556792"/>
            <a:ext cx="8435975" cy="1293813"/>
          </a:xfrm>
        </p:spPr>
        <p:txBody>
          <a:bodyPr/>
          <a:lstStyle/>
          <a:p>
            <a:pPr lvl="1"/>
            <a:r>
              <a:rPr lang="en-US" altLang="ko-KR" sz="2400" dirty="0" smtClean="0"/>
              <a:t>2-3-1. </a:t>
            </a:r>
            <a:r>
              <a:rPr lang="ko-KR" altLang="en-US" sz="2400" dirty="0" smtClean="0"/>
              <a:t>오차</a:t>
            </a:r>
            <a:endParaRPr lang="en-US" altLang="ko-KR" sz="2400" dirty="0" smtClean="0"/>
          </a:p>
          <a:p>
            <a:pPr lvl="2"/>
            <a:r>
              <a:rPr lang="en-US" altLang="ko-KR" sz="1700" u="sng" dirty="0" smtClean="0"/>
              <a:t>2-3-1-2. </a:t>
            </a:r>
            <a:r>
              <a:rPr lang="ko-KR" altLang="en-US" sz="1700" u="sng" dirty="0" smtClean="0"/>
              <a:t>불가측오차</a:t>
            </a:r>
            <a:endParaRPr lang="en-US" altLang="ko-KR" sz="1700" u="sng" dirty="0" smtClean="0"/>
          </a:p>
          <a:p>
            <a:pPr lvl="3"/>
            <a:r>
              <a:rPr lang="en-US" altLang="ko-KR" sz="1600" dirty="0" smtClean="0"/>
              <a:t>2-3-1-2-1. </a:t>
            </a:r>
            <a:r>
              <a:rPr lang="ko-KR" altLang="en-US" sz="1600" dirty="0" smtClean="0"/>
              <a:t>정규 분포</a:t>
            </a:r>
            <a:endParaRPr lang="en-US" altLang="ko-KR" sz="1600" dirty="0" smtClean="0"/>
          </a:p>
          <a:p>
            <a:pPr lvl="4"/>
            <a:endParaRPr altLang="ko-KR" sz="1800" dirty="0"/>
          </a:p>
        </p:txBody>
      </p:sp>
      <p:pic>
        <p:nvPicPr>
          <p:cNvPr id="30730" name="Picture 10" descr="normal_dis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635399"/>
            <a:ext cx="3752850" cy="3817937"/>
          </a:xfrm>
        </p:spPr>
      </p:pic>
      <p:pic>
        <p:nvPicPr>
          <p:cNvPr id="30733" name="Picture 13" descr="eq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33825"/>
            <a:ext cx="3744912" cy="72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>
                    <a:satMod val="150000"/>
                  </a:schemeClr>
                </a:solidFill>
              </a:rPr>
              <a:t>Ch. 2. </a:t>
            </a:r>
            <a:r>
              <a:rPr lang="ko-KR" altLang="en-US" dirty="0">
                <a:solidFill>
                  <a:schemeClr val="accent1">
                    <a:satMod val="150000"/>
                  </a:schemeClr>
                </a:solidFill>
              </a:rPr>
              <a:t>지구화학분석학의 기초</a:t>
            </a:r>
            <a:endParaRPr lang="ko-KR" altLang="en-US" dirty="0"/>
          </a:p>
        </p:txBody>
      </p:sp>
      <p:pic>
        <p:nvPicPr>
          <p:cNvPr id="36871" name="Picture 7" descr="eq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303963" y="3062164"/>
            <a:ext cx="828675" cy="457200"/>
          </a:xfrm>
        </p:spPr>
      </p:pic>
      <p:sp>
        <p:nvSpPr>
          <p:cNvPr id="36866" name="Rectangle 2"/>
          <p:cNvSpPr>
            <a:spLocks noGrp="1"/>
          </p:cNvSpPr>
          <p:nvPr>
            <p:ph type="body" sz="half" idx="4294967295"/>
          </p:nvPr>
        </p:nvSpPr>
        <p:spPr>
          <a:xfrm>
            <a:off x="425450" y="1566862"/>
            <a:ext cx="8435975" cy="48228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400" dirty="0" smtClean="0"/>
              <a:t>2-3-1. </a:t>
            </a:r>
            <a:r>
              <a:rPr lang="ko-KR" altLang="en-US" sz="2400" dirty="0" smtClean="0"/>
              <a:t>오차</a:t>
            </a:r>
            <a:endParaRPr lang="en-US" altLang="ko-KR" sz="2400" dirty="0" smtClean="0"/>
          </a:p>
          <a:p>
            <a:pPr lvl="2">
              <a:lnSpc>
                <a:spcPct val="90000"/>
              </a:lnSpc>
            </a:pPr>
            <a:r>
              <a:rPr lang="en-US" altLang="ko-KR" sz="2000" u="sng" dirty="0" smtClean="0"/>
              <a:t>2-3-1-2. </a:t>
            </a:r>
            <a:r>
              <a:rPr lang="ko-KR" altLang="en-US" sz="2000" u="sng" dirty="0" smtClean="0"/>
              <a:t>불가측오차</a:t>
            </a:r>
            <a:endParaRPr lang="en-US" altLang="ko-KR" sz="2000" u="sng" dirty="0" smtClean="0"/>
          </a:p>
          <a:p>
            <a:pPr lvl="3">
              <a:lnSpc>
                <a:spcPct val="90000"/>
              </a:lnSpc>
            </a:pPr>
            <a:r>
              <a:rPr lang="en-US" altLang="ko-KR" sz="1800" dirty="0" smtClean="0"/>
              <a:t>2-3-1-2-2. </a:t>
            </a:r>
            <a:r>
              <a:rPr lang="ko-KR" altLang="en-US" sz="1800" dirty="0" smtClean="0"/>
              <a:t>불가측오차의 표현</a:t>
            </a:r>
            <a:endParaRPr lang="en-US" altLang="ko-KR" sz="1800" dirty="0" smtClean="0"/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범위</a:t>
            </a:r>
            <a:r>
              <a:rPr lang="en-US" altLang="ko-KR" sz="1800" dirty="0" smtClean="0"/>
              <a:t>(range)</a:t>
            </a:r>
            <a:r>
              <a:rPr altLang="ko-KR" sz="1800" dirty="0" smtClean="0"/>
              <a:t>: </a:t>
            </a:r>
            <a:r>
              <a:rPr altLang="ko-KR" sz="1800" dirty="0" err="1"/>
              <a:t>x</a:t>
            </a:r>
            <a:r>
              <a:rPr altLang="ko-KR" sz="1800" baseline="-25000" dirty="0" err="1"/>
              <a:t>max</a:t>
            </a:r>
            <a:r>
              <a:rPr altLang="ko-KR" sz="1800" dirty="0"/>
              <a:t> - </a:t>
            </a:r>
            <a:r>
              <a:rPr altLang="ko-KR" sz="1800" dirty="0" err="1"/>
              <a:t>x</a:t>
            </a:r>
            <a:r>
              <a:rPr altLang="ko-KR" sz="1800" baseline="-25000" dirty="0" err="1"/>
              <a:t>min</a:t>
            </a:r>
            <a:r>
              <a:rPr altLang="ko-KR" sz="1800" dirty="0"/>
              <a:t> </a:t>
            </a:r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상대범위</a:t>
            </a:r>
            <a:r>
              <a:rPr lang="en-US" altLang="ko-KR" sz="1800" dirty="0" smtClean="0"/>
              <a:t>(relative range)</a:t>
            </a:r>
            <a:r>
              <a:rPr altLang="ko-KR" sz="1800" dirty="0" smtClean="0"/>
              <a:t>: </a:t>
            </a:r>
            <a:r>
              <a:rPr lang="ko-KR" altLang="en-US" sz="1800" dirty="0" smtClean="0"/>
              <a:t>범위</a:t>
            </a:r>
            <a:r>
              <a:rPr altLang="ko-KR" sz="1800" dirty="0" smtClean="0"/>
              <a:t>/</a:t>
            </a:r>
            <a:r>
              <a:rPr lang="ko-KR" altLang="en-US" sz="1800" dirty="0" smtClean="0"/>
              <a:t>평균</a:t>
            </a:r>
            <a:r>
              <a:rPr altLang="ko-KR" sz="1800" dirty="0" smtClean="0"/>
              <a:t> </a:t>
            </a:r>
            <a:r>
              <a:rPr altLang="ko-KR" sz="1800" dirty="0"/>
              <a:t>* 100 (%)</a:t>
            </a:r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평균편차</a:t>
            </a:r>
            <a:r>
              <a:rPr lang="en-US" altLang="ko-KR" sz="1800" dirty="0" smtClean="0"/>
              <a:t>(a</a:t>
            </a:r>
            <a:r>
              <a:rPr altLang="ko-KR" sz="1800" dirty="0" smtClean="0"/>
              <a:t>verage </a:t>
            </a:r>
            <a:r>
              <a:rPr altLang="ko-KR" sz="1800" dirty="0"/>
              <a:t>deviation from the </a:t>
            </a:r>
            <a:r>
              <a:rPr altLang="ko-KR" sz="1800" dirty="0" smtClean="0"/>
              <a:t>mean</a:t>
            </a:r>
            <a:r>
              <a:rPr lang="en-US" altLang="ko-KR" sz="1800" dirty="0" smtClean="0"/>
              <a:t>)</a:t>
            </a:r>
            <a:r>
              <a:rPr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표준편차</a:t>
            </a:r>
            <a:r>
              <a:rPr lang="en-US" altLang="ko-KR" sz="1800" dirty="0" smtClean="0"/>
              <a:t>(s</a:t>
            </a:r>
            <a:r>
              <a:rPr altLang="ko-KR" sz="1800" dirty="0" smtClean="0"/>
              <a:t>tandard deviation</a:t>
            </a:r>
            <a:r>
              <a:rPr lang="en-US" altLang="ko-KR" sz="1800" dirty="0" smtClean="0"/>
              <a:t>)</a:t>
            </a:r>
            <a:r>
              <a:rPr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상대표준편차</a:t>
            </a:r>
            <a:r>
              <a:rPr lang="en-US" altLang="ko-KR" sz="1800" dirty="0" smtClean="0"/>
              <a:t>(r</a:t>
            </a:r>
            <a:r>
              <a:rPr altLang="ko-KR" sz="1800" dirty="0" smtClean="0"/>
              <a:t>elative </a:t>
            </a:r>
            <a:r>
              <a:rPr altLang="ko-KR" sz="1800" dirty="0"/>
              <a:t>standard </a:t>
            </a:r>
            <a:r>
              <a:rPr altLang="ko-KR" sz="1800" dirty="0" smtClean="0"/>
              <a:t>deviation</a:t>
            </a:r>
            <a:r>
              <a:rPr lang="en-US" altLang="ko-KR" sz="1800" dirty="0" smtClean="0"/>
              <a:t>)</a:t>
            </a:r>
            <a:r>
              <a:rPr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</a:pPr>
            <a:r>
              <a:rPr lang="ko-KR" altLang="en-US" sz="1800" dirty="0" smtClean="0"/>
              <a:t>신뢰한계</a:t>
            </a:r>
            <a:r>
              <a:rPr lang="en-US" altLang="ko-KR" sz="1800" dirty="0" smtClean="0"/>
              <a:t>(c</a:t>
            </a:r>
            <a:r>
              <a:rPr altLang="ko-KR" sz="1800" dirty="0" smtClean="0"/>
              <a:t>onfidence limit</a:t>
            </a:r>
            <a:r>
              <a:rPr lang="en-US" altLang="ko-KR" sz="1800" dirty="0" smtClean="0"/>
              <a:t>)</a:t>
            </a:r>
            <a:r>
              <a:rPr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</a:t>
            </a:r>
            <a:r>
              <a:rPr lang="ko-KR" altLang="en-US" sz="1800" dirty="0" smtClean="0"/>
              <a:t>참값을 알 때</a:t>
            </a:r>
            <a:r>
              <a:rPr lang="en-US"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	</a:t>
            </a:r>
            <a:r>
              <a:rPr lang="ko-KR" altLang="en-US" sz="1800" dirty="0" smtClean="0"/>
              <a:t>한 번 </a:t>
            </a:r>
            <a:r>
              <a:rPr lang="ko-KR" altLang="en-US" sz="1800" dirty="0" smtClean="0"/>
              <a:t>측정</a:t>
            </a:r>
            <a:r>
              <a:rPr altLang="ko-KR" sz="1800" dirty="0" smtClean="0"/>
              <a:t>-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	</a:t>
            </a:r>
            <a:r>
              <a:rPr lang="ko-KR" altLang="en-US" sz="1800" dirty="0" smtClean="0"/>
              <a:t>여러 번 측정</a:t>
            </a:r>
            <a:r>
              <a:rPr altLang="ko-KR" sz="1800" dirty="0" smtClean="0"/>
              <a:t>-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</a:t>
            </a:r>
            <a:r>
              <a:rPr lang="ko-KR" altLang="en-US" sz="1800" dirty="0" smtClean="0"/>
              <a:t>참값을 모를 때</a:t>
            </a:r>
            <a:r>
              <a:rPr lang="en-US" altLang="ko-KR" sz="1800" dirty="0" smtClean="0"/>
              <a:t>: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	</a:t>
            </a:r>
            <a:r>
              <a:rPr lang="ko-KR" altLang="en-US" sz="1800" dirty="0" smtClean="0"/>
              <a:t>한 번 측정</a:t>
            </a:r>
            <a:r>
              <a:rPr altLang="ko-KR" sz="1800" dirty="0" smtClean="0"/>
              <a:t>-</a:t>
            </a:r>
            <a:endParaRPr altLang="ko-KR" sz="1800" dirty="0"/>
          </a:p>
          <a:p>
            <a:pPr lvl="4">
              <a:lnSpc>
                <a:spcPct val="90000"/>
              </a:lnSpc>
              <a:buFont typeface="Wingdings 3" pitchFamily="18" charset="2"/>
              <a:buNone/>
            </a:pPr>
            <a:r>
              <a:rPr altLang="ko-KR" sz="1800" dirty="0"/>
              <a:t>			</a:t>
            </a:r>
            <a:r>
              <a:rPr lang="ko-KR" altLang="en-US" sz="1800" dirty="0" smtClean="0"/>
              <a:t>여러 번 측정</a:t>
            </a:r>
            <a:r>
              <a:rPr altLang="ko-KR" sz="1800" dirty="0" smtClean="0"/>
              <a:t>-</a:t>
            </a:r>
            <a:endParaRPr altLang="ko-KR" sz="1800" dirty="0"/>
          </a:p>
        </p:txBody>
      </p:sp>
      <p:pic>
        <p:nvPicPr>
          <p:cNvPr id="36874" name="Picture 10" descr="eq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938" y="3460969"/>
            <a:ext cx="1168400" cy="368300"/>
          </a:xfrm>
          <a:prstGeom prst="rect">
            <a:avLst/>
          </a:prstGeom>
          <a:noFill/>
        </p:spPr>
      </p:pic>
      <p:pic>
        <p:nvPicPr>
          <p:cNvPr id="36875" name="Picture 11" descr="eq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0762" y="3460969"/>
            <a:ext cx="1158875" cy="368300"/>
          </a:xfrm>
          <a:prstGeom prst="rect">
            <a:avLst/>
          </a:prstGeom>
          <a:noFill/>
        </p:spPr>
      </p:pic>
      <p:pic>
        <p:nvPicPr>
          <p:cNvPr id="36876" name="Picture 12" descr="eq_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3488" y="3671596"/>
            <a:ext cx="971550" cy="361950"/>
          </a:xfrm>
          <a:prstGeom prst="rect">
            <a:avLst/>
          </a:prstGeom>
          <a:noFill/>
        </p:spPr>
      </p:pic>
      <p:pic>
        <p:nvPicPr>
          <p:cNvPr id="36877" name="Picture 13" descr="eq_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3938" y="4581128"/>
            <a:ext cx="971550" cy="190500"/>
          </a:xfrm>
          <a:prstGeom prst="rect">
            <a:avLst/>
          </a:prstGeom>
          <a:noFill/>
        </p:spPr>
      </p:pic>
      <p:pic>
        <p:nvPicPr>
          <p:cNvPr id="36878" name="Picture 14" descr="eq_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33938" y="4803121"/>
            <a:ext cx="1095375" cy="409575"/>
          </a:xfrm>
          <a:prstGeom prst="rect">
            <a:avLst/>
          </a:prstGeom>
          <a:noFill/>
        </p:spPr>
      </p:pic>
      <p:pic>
        <p:nvPicPr>
          <p:cNvPr id="36879" name="Picture 15" descr="eq_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7275" y="5373216"/>
            <a:ext cx="904875" cy="190500"/>
          </a:xfrm>
          <a:prstGeom prst="rect">
            <a:avLst/>
          </a:prstGeom>
          <a:noFill/>
        </p:spPr>
      </p:pic>
      <p:pic>
        <p:nvPicPr>
          <p:cNvPr id="36880" name="Picture 16" descr="eq_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33937" y="5707377"/>
            <a:ext cx="1095375" cy="44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237</TotalTime>
  <Words>1118</Words>
  <Application>Microsoft Office PowerPoint</Application>
  <PresentationFormat>화면 슬라이드 쇼(4:3)</PresentationFormat>
  <Paragraphs>284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원본</vt:lpstr>
      <vt:lpstr>Ch. 2. 지구화학 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Ch. 2. 지구화학분석학의 기초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jyy</cp:lastModifiedBy>
  <cp:revision>24</cp:revision>
  <dcterms:created xsi:type="dcterms:W3CDTF">2011-09-04T11:44:53Z</dcterms:created>
  <dcterms:modified xsi:type="dcterms:W3CDTF">2013-09-08T08:31:27Z</dcterms:modified>
</cp:coreProperties>
</file>